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3" r:id="rId3"/>
    <p:sldId id="286" r:id="rId4"/>
    <p:sldId id="320" r:id="rId5"/>
    <p:sldId id="287" r:id="rId6"/>
    <p:sldId id="288" r:id="rId7"/>
    <p:sldId id="321" r:id="rId8"/>
    <p:sldId id="323" r:id="rId9"/>
    <p:sldId id="333" r:id="rId10"/>
    <p:sldId id="324" r:id="rId11"/>
    <p:sldId id="345" r:id="rId12"/>
    <p:sldId id="346" r:id="rId13"/>
    <p:sldId id="347" r:id="rId14"/>
    <p:sldId id="348" r:id="rId15"/>
    <p:sldId id="332" r:id="rId16"/>
  </p:sldIdLst>
  <p:sldSz cx="9144000" cy="6858000" type="screen4x3"/>
  <p:notesSz cx="6788150" cy="99234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FD4443E-F989-4FC4-A0C8-D5A2AF1F390B}" styleName="Koyu Stil 1 - Vurgu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5047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511BA-1172-45F7-8269-313A1E17052F}" type="datetimeFigureOut">
              <a:rPr lang="tr-TR" smtClean="0"/>
              <a:pPr/>
              <a:t>25.12.2014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5047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96F93-AE89-4A14-9B56-A1645EB5BD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8778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96F93-AE89-4A14-9B56-A1645EB5BD0A}" type="slidenum">
              <a:rPr lang="tr-TR" smtClean="0"/>
              <a:pPr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3404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Ücretli öğretmen sayısı şu an belli değil. Bu yüzden “ücretli</a:t>
            </a:r>
            <a:r>
              <a:rPr lang="tr-TR" baseline="0" dirty="0" smtClean="0"/>
              <a:t>” ve “toplam” sütunları silindi.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96F93-AE89-4A14-9B56-A1645EB5BD0A}" type="slidenum">
              <a:rPr lang="tr-TR" smtClean="0"/>
              <a:pPr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1689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99D-1E78-462C-8210-FB0D20F94EE7}" type="datetimeFigureOut">
              <a:rPr lang="tr-TR" smtClean="0"/>
              <a:pPr/>
              <a:t>25.12.2014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80B0-6CE4-4DF3-82E6-76ED642325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99D-1E78-462C-8210-FB0D20F94EE7}" type="datetimeFigureOut">
              <a:rPr lang="tr-TR" smtClean="0"/>
              <a:pPr/>
              <a:t>25.12.2014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80B0-6CE4-4DF3-82E6-76ED642325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99D-1E78-462C-8210-FB0D20F94EE7}" type="datetimeFigureOut">
              <a:rPr lang="tr-TR" smtClean="0"/>
              <a:pPr/>
              <a:t>25.12.2014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80B0-6CE4-4DF3-82E6-76ED642325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99D-1E78-462C-8210-FB0D20F94EE7}" type="datetimeFigureOut">
              <a:rPr lang="tr-TR" smtClean="0"/>
              <a:pPr/>
              <a:t>25.12.2014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80B0-6CE4-4DF3-82E6-76ED642325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99D-1E78-462C-8210-FB0D20F94EE7}" type="datetimeFigureOut">
              <a:rPr lang="tr-TR" smtClean="0"/>
              <a:pPr/>
              <a:t>25.12.2014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80B0-6CE4-4DF3-82E6-76ED642325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99D-1E78-462C-8210-FB0D20F94EE7}" type="datetimeFigureOut">
              <a:rPr lang="tr-TR" smtClean="0"/>
              <a:pPr/>
              <a:t>25.12.2014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80B0-6CE4-4DF3-82E6-76ED642325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99D-1E78-462C-8210-FB0D20F94EE7}" type="datetimeFigureOut">
              <a:rPr lang="tr-TR" smtClean="0"/>
              <a:pPr/>
              <a:t>25.12.2014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80B0-6CE4-4DF3-82E6-76ED642325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99D-1E78-462C-8210-FB0D20F94EE7}" type="datetimeFigureOut">
              <a:rPr lang="tr-TR" smtClean="0"/>
              <a:pPr/>
              <a:t>25.12.2014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80B0-6CE4-4DF3-82E6-76ED642325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99D-1E78-462C-8210-FB0D20F94EE7}" type="datetimeFigureOut">
              <a:rPr lang="tr-TR" smtClean="0"/>
              <a:pPr/>
              <a:t>25.12.2014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80B0-6CE4-4DF3-82E6-76ED642325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99D-1E78-462C-8210-FB0D20F94EE7}" type="datetimeFigureOut">
              <a:rPr lang="tr-TR" smtClean="0"/>
              <a:pPr/>
              <a:t>25.12.2014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80B0-6CE4-4DF3-82E6-76ED642325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99D-1E78-462C-8210-FB0D20F94EE7}" type="datetimeFigureOut">
              <a:rPr lang="tr-TR" smtClean="0"/>
              <a:pPr/>
              <a:t>25.12.2014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80B0-6CE4-4DF3-82E6-76ED642325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F699D-1E78-462C-8210-FB0D20F94EE7}" type="datetimeFigureOut">
              <a:rPr lang="tr-TR" smtClean="0"/>
              <a:pPr/>
              <a:t>25.12.2014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280B0-6CE4-4DF3-82E6-76ED642325C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44827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OKULUN ADI</a:t>
            </a:r>
            <a:endParaRPr lang="tr-TR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59632" y="4005064"/>
            <a:ext cx="6400800" cy="864096"/>
          </a:xfrm>
        </p:spPr>
        <p:txBody>
          <a:bodyPr>
            <a:noAutofit/>
          </a:bodyPr>
          <a:lstStyle/>
          <a:p>
            <a:r>
              <a:rPr lang="tr-T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AY 2014</a:t>
            </a:r>
            <a:endParaRPr lang="tr-T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00"/>
                            </p:stCondLst>
                            <p:childTnLst>
                              <p:par>
                                <p:cTn id="16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1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539552" y="188640"/>
            <a:ext cx="82296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RESİMLER – OKULUN GENEL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GÖRÜNÜMÜ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539552" y="188640"/>
            <a:ext cx="82296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RESİMLER – OKULUN GENEL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GÖRÜNÜMÜ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539552" y="188640"/>
            <a:ext cx="8229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RESİMLER – PERSONEL TOPLU FOTO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539552" y="188640"/>
            <a:ext cx="8229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RESİMLER – TAŞIMA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FOTO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539552" y="188640"/>
            <a:ext cx="8229600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RESİMLER – YEMEK 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FOTO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Sunumumuz bitmiştir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609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PERSONEL DURUMU</a:t>
            </a:r>
          </a:p>
        </p:txBody>
      </p:sp>
      <p:graphicFrame>
        <p:nvGraphicFramePr>
          <p:cNvPr id="5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054548"/>
              </p:ext>
            </p:extLst>
          </p:nvPr>
        </p:nvGraphicFramePr>
        <p:xfrm>
          <a:off x="539552" y="1700807"/>
          <a:ext cx="8136903" cy="4896549"/>
        </p:xfrm>
        <a:graphic>
          <a:graphicData uri="http://schemas.openxmlformats.org/drawingml/2006/table">
            <a:tbl>
              <a:tblPr firstRow="1">
                <a:tableStyleId>{FABFCF23-3B69-468F-B69F-88F6DE6A72F2}</a:tableStyleId>
              </a:tblPr>
              <a:tblGrid>
                <a:gridCol w="3848702"/>
                <a:gridCol w="1375861"/>
                <a:gridCol w="1495884"/>
                <a:gridCol w="1416456"/>
              </a:tblGrid>
              <a:tr h="531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/>
                        <a:t>GÖREV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/>
                        <a:t>NORM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/>
                        <a:t>MEVCUT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/>
                        <a:t>İHTİYAÇ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/>
                        <a:t>Müdür 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/>
                        <a:t>Müdür Baş Yardımcısı</a:t>
                      </a:r>
                      <a:endParaRPr lang="tr-TR" sz="1600" dirty="0" smtClean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/>
                        <a:t>Müdür Yardımcısı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/>
                        <a:t>Öğretmen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/>
                        <a:t>VHKİ – Memur 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/>
                        <a:t>Teknisyen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/>
                        <a:t>Yardımcı Personel </a:t>
                      </a:r>
                      <a:r>
                        <a:rPr lang="tr-TR" sz="1600" dirty="0" smtClean="0"/>
                        <a:t> (Hizmetli)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/>
                        <a:t>TOPLAM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PERSONEL DURUMU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793645"/>
              </p:ext>
            </p:extLst>
          </p:nvPr>
        </p:nvGraphicFramePr>
        <p:xfrm>
          <a:off x="467544" y="2132856"/>
          <a:ext cx="8208912" cy="4032447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3384376"/>
                <a:gridCol w="1440160"/>
                <a:gridCol w="1872208"/>
                <a:gridCol w="1512168"/>
              </a:tblGrid>
              <a:tr h="818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/>
                        <a:t>OKUL/KURUM</a:t>
                      </a: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/>
                        <a:t>BAYAN</a:t>
                      </a: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/>
                        <a:t>ERKEK</a:t>
                      </a: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/>
                        <a:t>TOPLAM</a:t>
                      </a: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/>
                        <a:t>OKUL ÖNCESİ </a:t>
                      </a: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/>
                        <a:t>İLKOKUL SINIF ÖĞRETMENİ </a:t>
                      </a: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/>
                        <a:t>İLK+ORTAOKUL BRANŞ ÖĞRETMENİ </a:t>
                      </a: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/>
                        <a:t>ORTAÖĞRETİM </a:t>
                      </a: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/>
                        <a:t>TOPLAM</a:t>
                      </a: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85224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1835696" y="1484784"/>
            <a:ext cx="54362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KADROLU ÖĞRETMEN DAĞILIM </a:t>
            </a:r>
            <a:r>
              <a:rPr lang="tr-TR" sz="2400" b="1" dirty="0"/>
              <a:t>TABLOSU</a:t>
            </a:r>
            <a:endParaRPr lang="tr-TR" sz="2400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PERSONEL DURUMU</a:t>
            </a:r>
            <a:endParaRPr lang="tr-T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20306"/>
              </p:ext>
            </p:extLst>
          </p:nvPr>
        </p:nvGraphicFramePr>
        <p:xfrm>
          <a:off x="827584" y="2132856"/>
          <a:ext cx="7560840" cy="3547223"/>
        </p:xfrm>
        <a:graphic>
          <a:graphicData uri="http://schemas.openxmlformats.org/drawingml/2006/table">
            <a:tbl>
              <a:tblPr firstRow="1">
                <a:tableStyleId>{912C8C85-51F0-491E-9774-3900AFEF0FD7}</a:tableStyleId>
              </a:tblPr>
              <a:tblGrid>
                <a:gridCol w="2641552"/>
                <a:gridCol w="1222076"/>
                <a:gridCol w="1222076"/>
                <a:gridCol w="2475136"/>
              </a:tblGrid>
              <a:tr h="818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/>
                        <a:t>OKUL/KURUM</a:t>
                      </a: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/>
                        <a:t>BAYAN</a:t>
                      </a: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/>
                        <a:t>ERKEK</a:t>
                      </a: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/>
                        <a:t>TOPLAM</a:t>
                      </a: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/>
                        <a:t>OKUL ÖNCESİ </a:t>
                      </a: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/>
                        <a:t>İLKOKUL SINIF ÖĞRETMENİ </a:t>
                      </a: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/>
                        <a:t>İLK+ORTAOKUL BRANŞ ÖĞRETMENİ </a:t>
                      </a: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/>
                        <a:t>ORTAÖĞRETİM</a:t>
                      </a: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/>
                        <a:t>TOPLAM</a:t>
                      </a: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1835696" y="1484784"/>
            <a:ext cx="52384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ÜCRETLİ ÖĞRETMEN DAĞILIM </a:t>
            </a:r>
            <a:r>
              <a:rPr lang="tr-TR" sz="2400" b="1" dirty="0"/>
              <a:t>TABLOSU</a:t>
            </a:r>
            <a:endParaRPr lang="tr-TR" sz="2400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ÖĞRENCİ / DERSLİK DAĞILIM TABLOSU</a:t>
            </a:r>
            <a:endParaRPr lang="tr-T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8" name="7 İçerik Yer Tutucusu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7992889" cy="3119319"/>
        </p:xfrm>
        <a:graphic>
          <a:graphicData uri="http://schemas.openxmlformats.org/drawingml/2006/table">
            <a:tbl>
              <a:tblPr firstRow="1">
                <a:tableStyleId>{8FD4443E-F989-4FC4-A0C8-D5A2AF1F390B}</a:tableStyleId>
              </a:tblPr>
              <a:tblGrid>
                <a:gridCol w="2259075"/>
                <a:gridCol w="1022774"/>
                <a:gridCol w="1022774"/>
                <a:gridCol w="1022774"/>
                <a:gridCol w="1144789"/>
                <a:gridCol w="1520703"/>
              </a:tblGrid>
              <a:tr h="1356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/>
                        <a:t>OKULLARIMIZ</a:t>
                      </a: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/>
                        <a:t>Erkek Öğrenci</a:t>
                      </a:r>
                      <a:r>
                        <a:rPr lang="tr-TR" sz="1600" baseline="0" dirty="0" smtClean="0"/>
                        <a:t> Sayısı</a:t>
                      </a: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/>
                        <a:t>Kız Öğrenci</a:t>
                      </a:r>
                      <a:r>
                        <a:rPr lang="tr-TR" sz="1600" baseline="0" dirty="0" smtClean="0"/>
                        <a:t> Sayısı</a:t>
                      </a:r>
                      <a:endParaRPr lang="tr-TR" sz="1600" dirty="0" smtClean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/>
                        <a:t>Toplam Öğrenci </a:t>
                      </a:r>
                      <a:r>
                        <a:rPr lang="tr-TR" sz="1800" dirty="0"/>
                        <a:t>Sayısı</a:t>
                      </a: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/>
                        <a:t>Derslik sayısı</a:t>
                      </a: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/>
                        <a:t>Derslik Başına Düşen Öğrenci Sayısı</a:t>
                      </a: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Ana Sınıfı</a:t>
                      </a:r>
                      <a:endParaRPr lang="tr-TR" sz="180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/>
                        <a:t>İlkokul</a:t>
                      </a: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/>
                        <a:t>Ortaokul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/>
                        <a:t>Lise</a:t>
                      </a: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/>
                        <a:t>TOPLAM</a:t>
                      </a:r>
                      <a:endParaRPr lang="tr-TR" sz="16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BİR ÜST ÖĞRETİM KURUMUNA YERLEŞME TABLOSU</a:t>
            </a:r>
            <a:endParaRPr lang="tr-TR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844434"/>
              </p:ext>
            </p:extLst>
          </p:nvPr>
        </p:nvGraphicFramePr>
        <p:xfrm>
          <a:off x="467544" y="1422748"/>
          <a:ext cx="7920880" cy="5259495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2591642"/>
                <a:gridCol w="853230"/>
                <a:gridCol w="933834"/>
                <a:gridCol w="1030412"/>
                <a:gridCol w="837254"/>
                <a:gridCol w="837254"/>
                <a:gridCol w="837254"/>
              </a:tblGrid>
              <a:tr h="541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/>
                        <a:t>YIL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/>
                        <a:t>2012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/>
                        <a:t>2013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endParaRPr lang="tr-TR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6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Arial"/>
                          <a:ea typeface="Arial"/>
                          <a:cs typeface="Times New Roman"/>
                        </a:rPr>
                        <a:t>KIZ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Arial"/>
                          <a:ea typeface="Arial"/>
                          <a:cs typeface="Times New Roman"/>
                        </a:rPr>
                        <a:t>ERKEK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Arial"/>
                          <a:ea typeface="Arial"/>
                          <a:cs typeface="Times New Roman"/>
                        </a:rPr>
                        <a:t>KIZ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Arial"/>
                          <a:ea typeface="Arial"/>
                          <a:cs typeface="Times New Roman"/>
                        </a:rPr>
                        <a:t>ERKEK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KIZ</a:t>
                      </a:r>
                      <a:endParaRPr lang="tr-TR" sz="1600" kern="12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ERKEK</a:t>
                      </a:r>
                      <a:endParaRPr lang="tr-TR" sz="1600" kern="12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6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/>
                        <a:t>Fen Lisesi 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/>
                        <a:t>Sosyal Bilimler Lisesi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/>
                        <a:t>Anadolu Lisesi 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/>
                        <a:t>Anadolu Meslek Lisesi 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 smtClean="0">
                          <a:latin typeface="Arial"/>
                          <a:ea typeface="Arial"/>
                          <a:cs typeface="Times New Roman"/>
                        </a:rPr>
                        <a:t>Önlisans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Arial"/>
                          <a:ea typeface="Arial"/>
                          <a:cs typeface="Times New Roman"/>
                        </a:rPr>
                        <a:t>Lisans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40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/>
                        <a:t>TOPLAM </a:t>
                      </a:r>
                      <a:endParaRPr lang="tr-TR" sz="16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94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Arial"/>
                          <a:ea typeface="Arial"/>
                          <a:cs typeface="Times New Roman"/>
                        </a:rPr>
                        <a:t>Mezun Sayısı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94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Arial"/>
                          <a:ea typeface="Arial"/>
                          <a:cs typeface="Times New Roman"/>
                        </a:rPr>
                        <a:t>Başarı Yüzdesi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 smtClean="0"/>
              <a:t>TAŞIMA </a:t>
            </a:r>
            <a:r>
              <a:rPr lang="tr-TR" b="1" dirty="0"/>
              <a:t>DURUM TABLOSU</a:t>
            </a:r>
            <a:endParaRPr lang="tr-TR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703394"/>
              </p:ext>
            </p:extLst>
          </p:nvPr>
        </p:nvGraphicFramePr>
        <p:xfrm>
          <a:off x="539552" y="1484784"/>
          <a:ext cx="7992888" cy="4846757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2863327"/>
                <a:gridCol w="1601292"/>
                <a:gridCol w="1601292"/>
                <a:gridCol w="1926977"/>
              </a:tblGrid>
              <a:tr h="399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OKUL</a:t>
                      </a: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KIZ</a:t>
                      </a: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ERKEK</a:t>
                      </a: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TOPLAM</a:t>
                      </a: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2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İlköğretim </a:t>
                      </a: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5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Ortaöğretim </a:t>
                      </a: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5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Taşımalı İHL Ortaokulu</a:t>
                      </a: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8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TOPLAM </a:t>
                      </a: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1293">
                <a:tc gridSpan="4">
                  <a:txBody>
                    <a:bodyPr/>
                    <a:lstStyle/>
                    <a:p>
                      <a:endParaRPr lang="tr-TR" sz="1100" b="1" dirty="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60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Yemek verilen İlköğretim Öğrenci Sayısı </a:t>
                      </a: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60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Yemek Verilen Ortaöğretim Öğrenci Sayısı</a:t>
                      </a: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60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TOPLAM</a:t>
                      </a: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1293">
                <a:tc>
                  <a:txBody>
                    <a:bodyPr/>
                    <a:lstStyle/>
                    <a:p>
                      <a:endParaRPr lang="tr-TR" sz="1100" b="1" dirty="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 sz="1100" b="1" dirty="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 sz="1100" b="1" dirty="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 sz="1100" b="1" dirty="0"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0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Ortaöğretimde pansiyondan faydalanan öğrenci sayısı </a:t>
                      </a: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602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dirty="0" smtClean="0"/>
                        <a:t>Ortaokul pansiyondan faydalanan öğrenci sayısı </a:t>
                      </a:r>
                      <a:endParaRPr lang="tr-TR" sz="1050" b="1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60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 smtClean="0"/>
                        <a:t>TOPLAM</a:t>
                      </a: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b="1" dirty="0"/>
              <a:t>AKTİF OLARAK KULLANILAN </a:t>
            </a:r>
            <a:r>
              <a:rPr lang="tr-TR" b="1" dirty="0" smtClean="0"/>
              <a:t>TEKNOLOJİK DONANIM TABLOSU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892653"/>
              </p:ext>
            </p:extLst>
          </p:nvPr>
        </p:nvGraphicFramePr>
        <p:xfrm>
          <a:off x="467544" y="1484784"/>
          <a:ext cx="8064895" cy="3608077"/>
        </p:xfrm>
        <a:graphic>
          <a:graphicData uri="http://schemas.openxmlformats.org/drawingml/2006/table">
            <a:tbl>
              <a:tblPr firstRow="1">
                <a:tableStyleId>{912C8C85-51F0-491E-9774-3900AFEF0FD7}</a:tableStyleId>
              </a:tblPr>
              <a:tblGrid>
                <a:gridCol w="5968206"/>
                <a:gridCol w="2096689"/>
              </a:tblGrid>
              <a:tr h="779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/>
                        <a:t>DONANIM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+mn-lt"/>
                          <a:ea typeface="+mn-ea"/>
                          <a:cs typeface="+mn-cs"/>
                        </a:rPr>
                        <a:t>ADET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Arial"/>
                          <a:ea typeface="Arial"/>
                          <a:cs typeface="Times New Roman"/>
                        </a:rPr>
                        <a:t>Bilgisayar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Arial"/>
                          <a:ea typeface="Arial"/>
                          <a:cs typeface="Times New Roman"/>
                        </a:rPr>
                        <a:t>Yazıcı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Arial"/>
                          <a:ea typeface="Arial"/>
                          <a:cs typeface="Times New Roman"/>
                        </a:rPr>
                        <a:t>Diğer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Arial"/>
                          <a:ea typeface="Arial"/>
                          <a:cs typeface="Times New Roman"/>
                        </a:rPr>
                        <a:t>Diğer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smtClean="0">
                          <a:latin typeface="Arial"/>
                          <a:ea typeface="Arial"/>
                          <a:cs typeface="Times New Roman"/>
                        </a:rPr>
                        <a:t>Diğer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Arial"/>
                          <a:ea typeface="Arial"/>
                          <a:cs typeface="Times New Roman"/>
                        </a:rPr>
                        <a:t>Diğer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/>
                        <a:t>TOPLAM </a:t>
                      </a:r>
                      <a:endParaRPr lang="tr-TR" sz="20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b="1" dirty="0"/>
              <a:t>AKTİF OLARAK KULLANILAN </a:t>
            </a:r>
            <a:r>
              <a:rPr lang="tr-TR" b="1" dirty="0" smtClean="0"/>
              <a:t>DEMİRBAŞ TABLOSU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892653"/>
              </p:ext>
            </p:extLst>
          </p:nvPr>
        </p:nvGraphicFramePr>
        <p:xfrm>
          <a:off x="467544" y="1484784"/>
          <a:ext cx="8064895" cy="4387247"/>
        </p:xfrm>
        <a:graphic>
          <a:graphicData uri="http://schemas.openxmlformats.org/drawingml/2006/table">
            <a:tbl>
              <a:tblPr firstRow="1">
                <a:tableStyleId>{912C8C85-51F0-491E-9774-3900AFEF0FD7}</a:tableStyleId>
              </a:tblPr>
              <a:tblGrid>
                <a:gridCol w="5968206"/>
                <a:gridCol w="2096689"/>
              </a:tblGrid>
              <a:tr h="779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/>
                        <a:t>DEMİRBAŞ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+mn-lt"/>
                          <a:ea typeface="+mn-ea"/>
                          <a:cs typeface="+mn-cs"/>
                        </a:rPr>
                        <a:t>ADET</a:t>
                      </a: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/>
                        <a:t>TOPLAM </a:t>
                      </a:r>
                      <a:endParaRPr lang="tr-TR" sz="20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904" marR="639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2302</TotalTime>
  <Words>234</Words>
  <Application>Microsoft Office PowerPoint</Application>
  <PresentationFormat>Ekran Gösterisi (4:3)</PresentationFormat>
  <Paragraphs>108</Paragraphs>
  <Slides>15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Ofis Teması</vt:lpstr>
      <vt:lpstr>OKULUN ADI</vt:lpstr>
      <vt:lpstr>PERSONEL DURUMU</vt:lpstr>
      <vt:lpstr>PERSONEL DURUMU</vt:lpstr>
      <vt:lpstr>PERSONEL DURUMU</vt:lpstr>
      <vt:lpstr>ÖĞRENCİ / DERSLİK DAĞILIM TABLOSU</vt:lpstr>
      <vt:lpstr>BİR ÜST ÖĞRETİM KURUMUNA YERLEŞME TABLOSU</vt:lpstr>
      <vt:lpstr>TAŞIMA DURUM TABLOSU</vt:lpstr>
      <vt:lpstr>AKTİF OLARAK KULLANILAN TEKNOLOJİK DONANIM TABLOSU</vt:lpstr>
      <vt:lpstr>AKTİF OLARAK KULLANILAN DEMİRBAŞ TABLOSU</vt:lpstr>
      <vt:lpstr>PowerPoint Sunusu</vt:lpstr>
      <vt:lpstr>PowerPoint Sunusu</vt:lpstr>
      <vt:lpstr>PowerPoint Sunusu</vt:lpstr>
      <vt:lpstr>PowerPoint Sunusu</vt:lpstr>
      <vt:lpstr>PowerPoint Sunusu</vt:lpstr>
      <vt:lpstr>Sunumumuz bitmiştir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ar-ge</dc:creator>
  <cp:lastModifiedBy>Murat-Mebbis</cp:lastModifiedBy>
  <cp:revision>174</cp:revision>
  <cp:lastPrinted>2014-10-15T11:19:43Z</cp:lastPrinted>
  <dcterms:created xsi:type="dcterms:W3CDTF">2013-02-05T11:50:28Z</dcterms:created>
  <dcterms:modified xsi:type="dcterms:W3CDTF">2014-12-25T09:33:03Z</dcterms:modified>
</cp:coreProperties>
</file>